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oboto Medium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Bebas Neue"/>
      <p:regular r:id="rId65"/>
    </p:embeddedFont>
    <p:embeddedFont>
      <p:font typeface="Oswald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5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75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66" Type="http://schemas.openxmlformats.org/officeDocument/2006/relationships/font" Target="fonts/Oswald-regular.fntdata"/><Relationship Id="rId21" Type="http://schemas.openxmlformats.org/officeDocument/2006/relationships/slide" Target="slides/slide16.xml"/><Relationship Id="rId65" Type="http://schemas.openxmlformats.org/officeDocument/2006/relationships/font" Target="fonts/BebasNeu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Oswald-bold.fntdata"/><Relationship Id="rId60" Type="http://schemas.openxmlformats.org/officeDocument/2006/relationships/font" Target="fonts/Roboto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Medium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Medium-italic.fntdata"/><Relationship Id="rId14" Type="http://schemas.openxmlformats.org/officeDocument/2006/relationships/slide" Target="slides/slide9.xml"/><Relationship Id="rId58" Type="http://schemas.openxmlformats.org/officeDocument/2006/relationships/font" Target="fonts/Roboto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d412e17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d412e17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d412e17c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d412e17c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Struktura s více vlastnostmi pod jedním modifikátorem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Představíme strukturu, která nám umožňuje sjednocení více vlastností pod jeden modifikátor.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Díky tomu můžeme lépe organizovat kód a přehledněji spravovat různé vlastnosti objektů.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můžeme to ještě vylepší pomocí extension View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Příklad: </a:t>
            </a:r>
            <a:r>
              <a:rPr lang="en" sz="1050">
                <a:solidFill>
                  <a:srgbClr val="0E0E0E"/>
                </a:solidFill>
              </a:rPr>
              <a:t>onFirstAppear</a:t>
            </a:r>
            <a:r>
              <a:rPr b="1" lang="en" sz="1050">
                <a:solidFill>
                  <a:srgbClr val="0E0E0E"/>
                </a:solidFill>
              </a:rPr>
              <a:t> pomocí vlastního modifikátoru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Ukážeme, jak upravit standardní SwiftUI modifikátor onAppear na onFirstAppear.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Implementace proběhne s využitím vlastního modifikátoru a přidáním @State property wrapperu, aby se událost onFirstAppear vyvolala pouze jednou.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Tento přístup je praktický například při inicializaci dat nebo spuštění určité akce pouze při prvním zobrazení view.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d412e17c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d412e17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d412e17c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d412e17c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d412e17c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d412e17c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Většina Views má modifikátory pro stylování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Základní komponenty jako Button, Label, TextField, Toggle a Picker mají své vlastní stylové modifikátory (např. .buttonStyle, .labelStyle).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Modifikátory umožňují přepsat výchozí vzhled těchto komponent.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Výhody znovupoužitelného kódu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Snižuje duplicitu</a:t>
            </a:r>
            <a:r>
              <a:rPr lang="en" sz="1050">
                <a:solidFill>
                  <a:srgbClr val="0E0E0E"/>
                </a:solidFill>
              </a:rPr>
              <a:t>: Díky stylům se vyhneme opakovanému kódu, což vede k menší chybovosti.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Zjednodušuje údržbu</a:t>
            </a:r>
            <a:r>
              <a:rPr lang="en" sz="1050">
                <a:solidFill>
                  <a:srgbClr val="0E0E0E"/>
                </a:solidFill>
              </a:rPr>
              <a:t>: Při větších aplikacích umožňují modifikátory snadnější změny a aktualizace designu.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Sjednocený design</a:t>
            </a:r>
            <a:r>
              <a:rPr lang="en" sz="1050">
                <a:solidFill>
                  <a:srgbClr val="0E0E0E"/>
                </a:solidFill>
              </a:rPr>
              <a:t>: Použití konzistentních stylů zlepšuje celkové uživatelské rozhraní a UX, protože uživatelé mají jednotný vizuální zážitek napříč aplikací.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d412e17c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d412e17c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d412e17c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7d412e17c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d412e17c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d412e17c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d412e17c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d412e17c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d412e17c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d412e17c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d412e17c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7d412e17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d412e17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d412e17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d412e17c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7d412e17c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d412e17c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7d412e17c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d412e17c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7d412e17c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d412e17c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7d412e17c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E0E0E"/>
                </a:solidFill>
              </a:rPr>
              <a:t>SwiftUI Layouty a Přístup ke Stavbě Rozhraní</a:t>
            </a:r>
            <a:endParaRPr b="1"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Základní kontejnery</a:t>
            </a:r>
            <a:r>
              <a:rPr lang="en" sz="1050">
                <a:solidFill>
                  <a:srgbClr val="0E0E0E"/>
                </a:solidFill>
              </a:rPr>
              <a:t> (VStack, HStack, ZStack)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V SwiftUI používáme tyto základní kontejnery k rozložení prvků na obrazovce.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Tip</a:t>
            </a:r>
            <a:r>
              <a:rPr lang="en" sz="1050">
                <a:solidFill>
                  <a:srgbClr val="0E0E0E"/>
                </a:solidFill>
              </a:rPr>
              <a:t>: Při plánování layoutu je vždy efektivní rozdělit obrazovku na co nejmenší možné komponenty. Cílem je dosáhnout layoutu za použití pouze těchto jednoduchých kontejnerů.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Ukázka: </a:t>
            </a:r>
            <a:r>
              <a:rPr lang="en" sz="1050">
                <a:solidFill>
                  <a:srgbClr val="0E0E0E"/>
                </a:solidFill>
              </a:rPr>
              <a:t>Z čeho se skládá AppStore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Příklad složení rozhraní – Chat a Fotoaparát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Situace</a:t>
            </a:r>
            <a:r>
              <a:rPr lang="en" sz="1050">
                <a:solidFill>
                  <a:srgbClr val="0E0E0E"/>
                </a:solidFill>
              </a:rPr>
              <a:t>: Máme chat, a chceme, aby se po zapnutí fotoaparátu ukázalo okno s fotoaparátem na místě, kde je běžně vstupní pole (input field).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Možné přístupy</a:t>
            </a:r>
            <a:r>
              <a:rPr lang="en" sz="1050">
                <a:solidFill>
                  <a:srgbClr val="0E0E0E"/>
                </a:solidFill>
              </a:rPr>
              <a:t>:</a:t>
            </a:r>
            <a:endParaRPr sz="1050">
              <a:solidFill>
                <a:srgbClr val="0E0E0E"/>
              </a:solidFill>
            </a:endParaRPr>
          </a:p>
          <a:p>
            <a:pPr indent="-508000" lvl="0" marL="508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a) Použít VStack s chatem a vstupním polem, a přes to zobrazit nový VStack s fotoaparátem a ovládáním.</a:t>
            </a:r>
            <a:endParaRPr sz="1050">
              <a:solidFill>
                <a:srgbClr val="0E0E0E"/>
              </a:solidFill>
            </a:endParaRPr>
          </a:p>
          <a:p>
            <a:pPr indent="-508000" lvl="0" marL="508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b) Použít ZStack pro celé uspořádání: mít chat jako spodní vrstvu, na ní položit fotoaparát a ovládání. Tento přístup rozděluje funkce mezi různé „views,“ což zlepšuje přehlednost kódu.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Záměr</a:t>
            </a:r>
            <a:r>
              <a:rPr lang="en" sz="1050">
                <a:solidFill>
                  <a:srgbClr val="0E0E0E"/>
                </a:solidFill>
              </a:rPr>
              <a:t>: Rozdílná „views“ pro obsah (chat) a ovládání (fotoaparát) umožňují snazší změny a jasné oddělení funkcionality.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1050">
                <a:solidFill>
                  <a:srgbClr val="0E0E0E"/>
                </a:solidFill>
              </a:rPr>
              <a:t>Rozdělení na views a viewModely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Větší obrazovky nemusí mít jeden centrální viewModel. </a:t>
            </a:r>
            <a:r>
              <a:rPr b="1" lang="en" sz="1050">
                <a:solidFill>
                  <a:srgbClr val="0E0E0E"/>
                </a:solidFill>
              </a:rPr>
              <a:t>Můžeme použít více viewModelů</a:t>
            </a:r>
            <a:r>
              <a:rPr lang="en" sz="1050">
                <a:solidFill>
                  <a:srgbClr val="0E0E0E"/>
                </a:solidFill>
              </a:rPr>
              <a:t> pro různé části obrazovky.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Příklad</a:t>
            </a:r>
            <a:r>
              <a:rPr lang="en" sz="1050">
                <a:solidFill>
                  <a:srgbClr val="0E0E0E"/>
                </a:solidFill>
              </a:rPr>
              <a:t>: Chat může mít svůj vlastní viewModel, který se soustředí jen na data chatu, zatímco ostatní části mohou mít vlastní logiku.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4.	</a:t>
            </a:r>
            <a:r>
              <a:rPr b="1" lang="en" sz="1050">
                <a:solidFill>
                  <a:srgbClr val="0E0E0E"/>
                </a:solidFill>
              </a:rPr>
              <a:t>Složitější layouty pomocí protokolu Layout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umožňuje tvorbu komplexnějších rozvržení pomocí protokolu Layout (např. FlowLayout).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Poznámka</a:t>
            </a:r>
            <a:r>
              <a:rPr lang="en" sz="1050">
                <a:solidFill>
                  <a:srgbClr val="0E0E0E"/>
                </a:solidFill>
              </a:rPr>
              <a:t>: Téma je složitější a nemusí být třeba zabíhat do detailů.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d412e17c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d412e17c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Využití GeometryReaderu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GeometryReader používáme, když nestačí základní kontejnery SwiftUI pro vytvoření layoutu.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Příklad: Když potřebujeme dynamicky uspořádat prvky podle specifických rozměrů nebo umístění.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Vlastní souřadný systém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GeometryReader vytváří svůj vlastní souřadný systém. To je užitečné např. pro složitější layouty jako FlowLayout.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1050">
                <a:solidFill>
                  <a:srgbClr val="0E0E0E"/>
                </a:solidFill>
              </a:rPr>
              <a:t>Informace o nadřazeném view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Poskytuje aktuální rozměry nadřazeného view, což je ideální pro vytváření layoutů závislých na velikosti obrazovky.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Příklad: Nastavení šířky textu na 1/4 šířky obrazovky.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d412e17c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d412e17c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E0E0E"/>
                </a:solidFill>
              </a:rPr>
              <a:t>1. Kontinuální změna hodnoty</a:t>
            </a:r>
            <a:endParaRPr b="1"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50"/>
              <a:buChar char="-"/>
            </a:pPr>
            <a:r>
              <a:rPr lang="en" sz="1050">
                <a:solidFill>
                  <a:srgbClr val="0E0E0E"/>
                </a:solidFill>
              </a:rPr>
              <a:t>Změna hodnoty je </a:t>
            </a:r>
            <a:r>
              <a:rPr i="1" lang="en" sz="1050">
                <a:solidFill>
                  <a:srgbClr val="0E0E0E"/>
                </a:solidFill>
              </a:rPr>
              <a:t>plynulá</a:t>
            </a:r>
            <a:r>
              <a:rPr lang="en" sz="1050">
                <a:solidFill>
                  <a:srgbClr val="0E0E0E"/>
                </a:solidFill>
              </a:rPr>
              <a:t>, nikoliv skoková.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50"/>
              <a:buChar char="-"/>
            </a:pPr>
            <a:r>
              <a:rPr lang="en" sz="1050">
                <a:solidFill>
                  <a:srgbClr val="0E0E0E"/>
                </a:solidFill>
              </a:rPr>
              <a:t>Příklad: místo přímého 1 → 0 se hodnota mění postupně, např. 1 → 0,9 → 0,8.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E0E0E"/>
                </a:solidFill>
              </a:rPr>
              <a:t>2. Použití </a:t>
            </a:r>
            <a:r>
              <a:rPr lang="en" sz="1050">
                <a:solidFill>
                  <a:srgbClr val="0E0E0E"/>
                </a:solidFill>
              </a:rPr>
              <a:t>withAnimation</a:t>
            </a:r>
            <a:r>
              <a:rPr b="1" lang="en" sz="1050">
                <a:solidFill>
                  <a:srgbClr val="0E0E0E"/>
                </a:solidFill>
              </a:rPr>
              <a:t> pro plynulé přechody</a:t>
            </a:r>
            <a:endParaRPr b="1"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50"/>
              <a:buChar char="-"/>
            </a:pPr>
            <a:r>
              <a:rPr lang="en" sz="1050">
                <a:solidFill>
                  <a:srgbClr val="0E0E0E"/>
                </a:solidFill>
              </a:rPr>
              <a:t>Funkce withAnimation(_ : Animation) { } umožňuje plynulé přechody hodnot v SwiftUI.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E0E0E"/>
                </a:solidFill>
              </a:rPr>
              <a:t>3. Rozfázování změny hodnoty pomocí </a:t>
            </a:r>
            <a:r>
              <a:rPr lang="en" sz="1050">
                <a:solidFill>
                  <a:srgbClr val="0E0E0E"/>
                </a:solidFill>
              </a:rPr>
              <a:t>animation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50"/>
              <a:buChar char="-"/>
            </a:pPr>
            <a:r>
              <a:rPr lang="en" sz="1050">
                <a:solidFill>
                  <a:srgbClr val="0E0E0E"/>
                </a:solidFill>
              </a:rPr>
              <a:t>Pokud potřebujeme změnu již definované hodnoty rozložit v čase, použijeme modifier .animation(.easeInOut(duration: 1.0), value: isMenuVisible).</a:t>
            </a:r>
            <a:endParaRPr sz="1050">
              <a:solidFill>
                <a:srgbClr val="0E0E0E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50"/>
              <a:buChar char="-"/>
            </a:pPr>
            <a:r>
              <a:rPr lang="en" sz="1050">
                <a:solidFill>
                  <a:srgbClr val="0E0E0E"/>
                </a:solidFill>
              </a:rPr>
              <a:t>Tímto způsobem můžeme ovládat délku a styl animace, například zda má být plynulá nebo postupná.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E0E0E"/>
                </a:solidFill>
              </a:rPr>
              <a:t>4, Opakování animace pomocí repeatForever(autoreverse: true)</a:t>
            </a:r>
            <a:endParaRPr b="1"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d412e17c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d412e17c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of animations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4a8d26f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4a8d26f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d412e17c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7d412e17c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4a8d26f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84a8d26f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d412e17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d412e17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E0E0E"/>
                </a:solidFill>
              </a:rPr>
              <a:t>High-level grafické frameworky</a:t>
            </a:r>
            <a:endParaRPr b="1" sz="10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Jsou více </a:t>
            </a:r>
            <a:r>
              <a:rPr b="1" lang="en" sz="1050">
                <a:solidFill>
                  <a:srgbClr val="0E0E0E"/>
                </a:solidFill>
              </a:rPr>
              <a:t>abstrahované od hardwaru</a:t>
            </a:r>
            <a:r>
              <a:rPr lang="en" sz="1050">
                <a:solidFill>
                  <a:srgbClr val="0E0E0E"/>
                </a:solidFill>
              </a:rPr>
              <a:t>. To znamená, že vývojáři nemusí řešit podrobnosti o fungování hardwaru.</a:t>
            </a:r>
            <a:endParaRPr sz="10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Zvládají složité úkoly na pozadí</a:t>
            </a:r>
            <a:r>
              <a:rPr lang="en" sz="1050">
                <a:solidFill>
                  <a:srgbClr val="0E0E0E"/>
                </a:solidFill>
              </a:rPr>
              <a:t> – například vykreslování a animace, což vývojářům usnadňuje práci.</a:t>
            </a:r>
            <a:endParaRPr sz="10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Jednodušší použití</a:t>
            </a:r>
            <a:r>
              <a:rPr lang="en" sz="1050">
                <a:solidFill>
                  <a:srgbClr val="0E0E0E"/>
                </a:solidFill>
              </a:rPr>
              <a:t> pro vývojáře – ideální pro rychlý vývoj uživatelského rozhraní a běžných aplikací.</a:t>
            </a:r>
            <a:endParaRPr sz="10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Příklady</a:t>
            </a:r>
            <a:r>
              <a:rPr lang="en" sz="1050">
                <a:solidFill>
                  <a:srgbClr val="0E0E0E"/>
                </a:solidFill>
              </a:rPr>
              <a:t>: UIKit, SwiftUI, RealityKit, ARKit, SpriteKit.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E0E0E"/>
                </a:solidFill>
              </a:rPr>
              <a:t>Low-level grafické frameworky</a:t>
            </a:r>
            <a:endParaRPr b="1" sz="10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Blíže k hardwaru</a:t>
            </a:r>
            <a:r>
              <a:rPr lang="en" sz="1050">
                <a:solidFill>
                  <a:srgbClr val="0E0E0E"/>
                </a:solidFill>
              </a:rPr>
              <a:t> – umožňují přímější kontrolu nad výkonem a správou paměti.</a:t>
            </a:r>
            <a:endParaRPr sz="10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Optimalizované pro výkon a zdroje</a:t>
            </a:r>
            <a:r>
              <a:rPr lang="en" sz="1050">
                <a:solidFill>
                  <a:srgbClr val="0E0E0E"/>
                </a:solidFill>
              </a:rPr>
              <a:t> – vhodné pro aplikace s vysokými nároky na grafiku, například hry nebo grafické editory.</a:t>
            </a:r>
            <a:endParaRPr sz="10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Příklady</a:t>
            </a:r>
            <a:r>
              <a:rPr lang="en" sz="1050">
                <a:solidFill>
                  <a:srgbClr val="0E0E0E"/>
                </a:solidFill>
              </a:rPr>
              <a:t>: Core Graphics, Metal.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4a8d26f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84a8d26f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4a8d26ff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4a8d26ff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4a8d26ff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84a8d26ff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4a8d26ff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4a8d26ff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4a8d26ff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84a8d26ff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84a8d26ff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84a8d26ff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84a8d26ff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84a8d26ff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4a8d26ff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84a8d26ff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4a8d26ff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84a8d26ff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4a8d26ff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84a8d26ff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d412e17c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d412e17c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84a8d26ff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84a8d26ff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84a8d26ff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84a8d26ff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84a8d26ff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84a8d26ff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7d412e17c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7d412e17c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7d412e17c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7d412e17c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Tvorba 2D grafiky a her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SpriteKit je ideální nástroj pro vývoj 2D grafiky a her, od jednoduchých animací až po komplexní herní prostředí.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Umožňuje snadné vytváření interaktivních a vizuálně poutavých aplikací v 2D prostoru.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Integrovaný fyzikální engine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Obsahuje fyzikální engine, který umožňuje realistické chování objektů, jako jsou kolize, gravitace, světlo a stíny.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1050">
                <a:solidFill>
                  <a:srgbClr val="0E0E0E"/>
                </a:solidFill>
              </a:rPr>
              <a:t>Optimalizace pro Apple zařízení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7d412e17c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7d412e17c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Tvorba 2D grafiky a her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SpriteKit je ideální nástroj pro vývoj 2D grafiky a her, od jednoduchých animací až po komplexní herní prostředí.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Umožňuje snadné vytváření interaktivních a vizuálně poutavých aplikací v 2D prostoru.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Integrovaný fyzikální engine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Obsahuje fyzikální engine, který umožňuje realistické chování objektů, jako jsou kolize, gravitace, světlo a stíny.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1050">
                <a:solidFill>
                  <a:srgbClr val="0E0E0E"/>
                </a:solidFill>
              </a:rPr>
              <a:t>Optimalizace pro Apple zařízení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7d412e17c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7d412e17c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7d412e17c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7d412e17c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7d412e17c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7d412e17c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Nízkourovňové grafické API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Metal pracuje blízko hardwaru, což umožňuje efektivnější a rychlejší vykreslování grafiky.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Přizpůsobení prvků pomocí shaderů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Shadery jsou programy na GPU, které zajišťují úkoly jako osvětlení a texturování. V Metal zahrnují vertex, fragment a compute shadery.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Jazyk pro psaná shaderů je Metal Shading Language (MSL). Více podobné C++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Přímý přístup k GPU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Metal dává vývojářům přímou kontrolu nad GPU, což umožňuje maximalizovat výkon.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Navržen pro maximální grafický výkon a optimalizaci pro Apple hardware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Na rozdíl od OpenGL snižuje zatížení CPU a je optimalizován pro zařízení Apple.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Využití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Herní grafika</a:t>
            </a:r>
            <a:r>
              <a:rPr lang="en" sz="1050">
                <a:solidFill>
                  <a:srgbClr val="0E0E0E"/>
                </a:solidFill>
              </a:rPr>
              <a:t>: Pro realistické vizuály a plynulé hraní.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Strojové učení</a:t>
            </a:r>
            <a:r>
              <a:rPr lang="en" sz="1050">
                <a:solidFill>
                  <a:srgbClr val="0E0E0E"/>
                </a:solidFill>
              </a:rPr>
              <a:t>: Compute shadery umožňují paralelní zpracování dat pro AI a ML úkoly.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07feef2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a07feef2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Nízkourovňové grafické API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Metal pracuje blízko hardwaru, což umožňuje efektivnější a rychlejší vykreslování grafiky.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Přizpůsobení prvků pomocí shaderů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Shadery jsou programy na GPU, které zajišťují úkoly jako osvětlení a texturování. V Metal zahrnují vertex, fragment a compute shadery.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Jazyk pro psaná shaderů je Metal Shading Language (MSL). Více podobné C++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Přímý přístup k GPU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Metal dává vývojářům přímou kontrolu nad GPU, což umožňuje maximalizovat výkon.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Navržen pro maximální grafický výkon a optimalizaci pro Apple hardware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Na rozdíl od OpenGL snižuje zatížení CPU a je optimalizován pro zařízení Apple.</a:t>
            </a: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050"/>
              <a:buAutoNum type="arabicPeriod"/>
            </a:pPr>
            <a:r>
              <a:rPr b="1" lang="en" sz="1050">
                <a:solidFill>
                  <a:srgbClr val="0E0E0E"/>
                </a:solidFill>
              </a:rPr>
              <a:t>Využití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Herní grafika</a:t>
            </a:r>
            <a:r>
              <a:rPr lang="en" sz="1050">
                <a:solidFill>
                  <a:srgbClr val="0E0E0E"/>
                </a:solidFill>
              </a:rPr>
              <a:t>: Pro realistické vizuály a plynulé hraní.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Strojové učení</a:t>
            </a:r>
            <a:r>
              <a:rPr lang="en" sz="1050">
                <a:solidFill>
                  <a:srgbClr val="0E0E0E"/>
                </a:solidFill>
              </a:rPr>
              <a:t>: Compute shadery umožňují paralelní zpracování dat pro AI a ML úkoly.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d412e17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d412e17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SwiftUI vs. UIKit – Základní rozdíl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UIKit</a:t>
            </a:r>
            <a:r>
              <a:rPr lang="en" sz="1050">
                <a:solidFill>
                  <a:srgbClr val="0E0E0E"/>
                </a:solidFill>
              </a:rPr>
              <a:t> je základní framework, na kterém je SwiftUI postavený.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umožňuje dosáhnout většinu funkcí, které nabízí UIKit, ale obráceně to neplatí – SwiftUI nabízí nové funkce a jednodušší práci.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Úspora kódu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výrazně snižuje množství potřebného kódu ve srovnání s UIKit.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(Nepotřeba rozebírat podrobně fungování UIKit – stačí poukázat na rozdíl v objemu kódu.)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1050">
                <a:solidFill>
                  <a:srgbClr val="0E0E0E"/>
                </a:solidFill>
              </a:rPr>
              <a:t>Deklarativní přístup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využívá </a:t>
            </a:r>
            <a:r>
              <a:rPr b="1" lang="en" sz="1050">
                <a:solidFill>
                  <a:srgbClr val="0E0E0E"/>
                </a:solidFill>
              </a:rPr>
              <a:t>deklarativní přístup</a:t>
            </a:r>
            <a:r>
              <a:rPr lang="en" sz="1050">
                <a:solidFill>
                  <a:srgbClr val="0E0E0E"/>
                </a:solidFill>
              </a:rPr>
              <a:t>: začínáme s obecným view a postupně ho specifikujeme pomocí </a:t>
            </a:r>
            <a:r>
              <a:rPr b="1" lang="en" sz="1050">
                <a:solidFill>
                  <a:srgbClr val="0E0E0E"/>
                </a:solidFill>
              </a:rPr>
              <a:t>modifiers</a:t>
            </a:r>
            <a:r>
              <a:rPr lang="en" sz="1050">
                <a:solidFill>
                  <a:srgbClr val="0E0E0E"/>
                </a:solidFill>
              </a:rPr>
              <a:t>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Výhodou je možnost vytvářet strukturované a přehledné kódy popisující vzhled a chování komponent.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4.	</a:t>
            </a:r>
            <a:r>
              <a:rPr b="1" lang="en" sz="1050">
                <a:solidFill>
                  <a:srgbClr val="0E0E0E"/>
                </a:solidFill>
              </a:rPr>
              <a:t>Příklad deklarativního přístupu: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E0E0E"/>
                </a:solidFill>
              </a:rPr>
              <a:t>	•	Příklad: “Čtverec, který je červený, poloprůhledný a o velikosti 100x100.”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d412e17c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7d412e17c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d412e17c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7d412e17c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d412e17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d412e17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SwiftUI vs. UIKit – Základní rozdíl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UIKit</a:t>
            </a:r>
            <a:r>
              <a:rPr lang="en" sz="1050">
                <a:solidFill>
                  <a:srgbClr val="0E0E0E"/>
                </a:solidFill>
              </a:rPr>
              <a:t> je základní framework, na kterém je SwiftUI postavený.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umožňuje dosáhnout většinu funkcí, které nabízí UIKit, ale obráceně to neplatí – SwiftUI nabízí nové funkce a jednodušší práci.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Úspora kódu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výrazně snižuje množství potřebného kódu ve srovnání s UIKit.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(Nepotřeba rozebírat podrobně fungování UIKit – stačí poukázat na rozdíl v objemu kódu.)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1050">
                <a:solidFill>
                  <a:srgbClr val="0E0E0E"/>
                </a:solidFill>
              </a:rPr>
              <a:t>Deklarativní přístup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využívá </a:t>
            </a:r>
            <a:r>
              <a:rPr b="1" lang="en" sz="1050">
                <a:solidFill>
                  <a:srgbClr val="0E0E0E"/>
                </a:solidFill>
              </a:rPr>
              <a:t>deklarativní přístup</a:t>
            </a:r>
            <a:r>
              <a:rPr lang="en" sz="1050">
                <a:solidFill>
                  <a:srgbClr val="0E0E0E"/>
                </a:solidFill>
              </a:rPr>
              <a:t>: začínáme s obecným view a postupně ho specifikujeme pomocí </a:t>
            </a:r>
            <a:r>
              <a:rPr b="1" lang="en" sz="1050">
                <a:solidFill>
                  <a:srgbClr val="0E0E0E"/>
                </a:solidFill>
              </a:rPr>
              <a:t>modifiers</a:t>
            </a:r>
            <a:r>
              <a:rPr lang="en" sz="1050">
                <a:solidFill>
                  <a:srgbClr val="0E0E0E"/>
                </a:solidFill>
              </a:rPr>
              <a:t>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Výhodou je možnost vytvářet strukturované a přehledné kódy popisující vzhled a chování komponent.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4.	</a:t>
            </a:r>
            <a:r>
              <a:rPr b="1" lang="en" sz="1050">
                <a:solidFill>
                  <a:srgbClr val="0E0E0E"/>
                </a:solidFill>
              </a:rPr>
              <a:t>Příklad deklarativního přístupu: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Příklad: “Čtverec, který je červený, poloprůhledný a o velikosti 100x100.”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d412e17c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d412e17c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SwiftUI vs. UIKit – Základní rozdíl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UIKit</a:t>
            </a:r>
            <a:r>
              <a:rPr lang="en" sz="1050">
                <a:solidFill>
                  <a:srgbClr val="0E0E0E"/>
                </a:solidFill>
              </a:rPr>
              <a:t> je základní framework, na kterém je SwiftUI postavený.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umožňuje dosáhnout většinu funkcí, které nabízí UIKit, ale obráceně to neplatí – SwiftUI nabízí nové funkce a jednodušší práci.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Úspora kódu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výrazně snižuje množství potřebného kódu ve srovnání s UIKit.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(Nepotřeba rozebírat podrobně fungování UIKit – stačí poukázat na rozdíl v objemu kódu.)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1050">
                <a:solidFill>
                  <a:srgbClr val="0E0E0E"/>
                </a:solidFill>
              </a:rPr>
              <a:t>Deklarativní přístup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využívá </a:t>
            </a:r>
            <a:r>
              <a:rPr b="1" lang="en" sz="1050">
                <a:solidFill>
                  <a:srgbClr val="0E0E0E"/>
                </a:solidFill>
              </a:rPr>
              <a:t>deklarativní přístup</a:t>
            </a:r>
            <a:r>
              <a:rPr lang="en" sz="1050">
                <a:solidFill>
                  <a:srgbClr val="0E0E0E"/>
                </a:solidFill>
              </a:rPr>
              <a:t>: začínáme s obecným view a postupně ho specifikujeme pomocí </a:t>
            </a:r>
            <a:r>
              <a:rPr b="1" lang="en" sz="1050">
                <a:solidFill>
                  <a:srgbClr val="0E0E0E"/>
                </a:solidFill>
              </a:rPr>
              <a:t>modifiers</a:t>
            </a:r>
            <a:r>
              <a:rPr lang="en" sz="1050">
                <a:solidFill>
                  <a:srgbClr val="0E0E0E"/>
                </a:solidFill>
              </a:rPr>
              <a:t>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Výhodou je možnost vytvářet strukturované a přehledné kódy popisující vzhled a chování komponent.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4.	</a:t>
            </a:r>
            <a:r>
              <a:rPr b="1" lang="en" sz="1050">
                <a:solidFill>
                  <a:srgbClr val="0E0E0E"/>
                </a:solidFill>
              </a:rPr>
              <a:t>Příklad deklarativního přístupu: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Příklad: “Čtverec, který je červený, poloprůhledný a o velikosti 100x100.”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d412e17c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d412e17c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050">
                <a:solidFill>
                  <a:srgbClr val="0E0E0E"/>
                </a:solidFill>
              </a:rPr>
              <a:t>SwiftUI vs. UIKit – Základní rozdíl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</a:t>
            </a:r>
            <a:r>
              <a:rPr b="1" lang="en" sz="1050">
                <a:solidFill>
                  <a:srgbClr val="0E0E0E"/>
                </a:solidFill>
              </a:rPr>
              <a:t>UIKit</a:t>
            </a:r>
            <a:r>
              <a:rPr lang="en" sz="1050">
                <a:solidFill>
                  <a:srgbClr val="0E0E0E"/>
                </a:solidFill>
              </a:rPr>
              <a:t> je základní framework, na kterém je SwiftUI postavený.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umožňuje dosáhnout většinu funkcí, které nabízí UIKit, ale obráceně to neplatí – SwiftUI nabízí nové funkce a jednodušší práci.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050">
                <a:solidFill>
                  <a:srgbClr val="0E0E0E"/>
                </a:solidFill>
              </a:rPr>
              <a:t>Úspora kódu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výrazně snižuje množství potřebného kódu ve srovnání s UIKit.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(Nepotřeba rozebírat podrobně fungování UIKit – stačí poukázat na rozdíl v objemu kódu.)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1050">
                <a:solidFill>
                  <a:srgbClr val="0E0E0E"/>
                </a:solidFill>
              </a:rPr>
              <a:t>Deklarativní přístup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SwiftUI využívá </a:t>
            </a:r>
            <a:r>
              <a:rPr b="1" lang="en" sz="1050">
                <a:solidFill>
                  <a:srgbClr val="0E0E0E"/>
                </a:solidFill>
              </a:rPr>
              <a:t>deklarativní přístup</a:t>
            </a:r>
            <a:r>
              <a:rPr lang="en" sz="1050">
                <a:solidFill>
                  <a:srgbClr val="0E0E0E"/>
                </a:solidFill>
              </a:rPr>
              <a:t>: začínáme s obecným view a postupně ho specifikujeme pomocí </a:t>
            </a:r>
            <a:r>
              <a:rPr b="1" lang="en" sz="1050">
                <a:solidFill>
                  <a:srgbClr val="0E0E0E"/>
                </a:solidFill>
              </a:rPr>
              <a:t>modifiers</a:t>
            </a:r>
            <a:r>
              <a:rPr lang="en" sz="1050">
                <a:solidFill>
                  <a:srgbClr val="0E0E0E"/>
                </a:solidFill>
              </a:rPr>
              <a:t>.</a:t>
            </a:r>
            <a:endParaRPr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Výhodou je možnost vytvářet strukturované a přehledné kódy popisující vzhled a chování komponent.</a:t>
            </a:r>
            <a:endParaRPr sz="10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4.	</a:t>
            </a:r>
            <a:r>
              <a:rPr b="1" lang="en" sz="1050">
                <a:solidFill>
                  <a:srgbClr val="0E0E0E"/>
                </a:solidFill>
              </a:rPr>
              <a:t>Příklad deklarativního přístupu:</a:t>
            </a:r>
            <a:endParaRPr b="1" sz="10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	•	Příklad: “Čtverec, který je červený, poloprůhledný a o velikosti 100x100.”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d412e17c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d412e17c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">
  <p:cSld name="TITLE_1">
    <p:bg>
      <p:bgPr>
        <a:solidFill>
          <a:srgbClr val="080808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title"/>
          </p:nvPr>
        </p:nvSpPr>
        <p:spPr>
          <a:xfrm>
            <a:off x="0" y="1629901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38" y="270178"/>
            <a:ext cx="356325" cy="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Content with footer">
  <p:cSld name="TITLE_1_2_2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0" y="1421750"/>
            <a:ext cx="9144000" cy="3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●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○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■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●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○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■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●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○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■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type="title"/>
          </p:nvPr>
        </p:nvSpPr>
        <p:spPr>
          <a:xfrm>
            <a:off x="0" y="478825"/>
            <a:ext cx="9144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44;p11"/>
          <p:cNvCxnSpPr/>
          <p:nvPr/>
        </p:nvCxnSpPr>
        <p:spPr>
          <a:xfrm>
            <a:off x="321300" y="4521975"/>
            <a:ext cx="8501400" cy="0"/>
          </a:xfrm>
          <a:prstGeom prst="straightConnector1">
            <a:avLst/>
          </a:prstGeom>
          <a:noFill/>
          <a:ln cap="flat" cmpd="sng" w="9525">
            <a:solidFill>
              <a:srgbClr val="11151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11"/>
          <p:cNvSpPr txBox="1"/>
          <p:nvPr>
            <p:ph idx="2" type="subTitle"/>
          </p:nvPr>
        </p:nvSpPr>
        <p:spPr>
          <a:xfrm>
            <a:off x="5715900" y="4636263"/>
            <a:ext cx="3106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 Medium"/>
              <a:buNone/>
              <a:defRPr sz="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Roboto Medium"/>
              <a:buNone/>
              <a:defRPr sz="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Roboto Medium"/>
              <a:buNone/>
              <a:defRPr sz="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Roboto Medium"/>
              <a:buNone/>
              <a:defRPr sz="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Roboto Medium"/>
              <a:buNone/>
              <a:defRPr sz="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Roboto Medium"/>
              <a:buNone/>
              <a:defRPr sz="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Roboto Medium"/>
              <a:buNone/>
              <a:defRPr sz="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Roboto Medium"/>
              <a:buNone/>
              <a:defRPr sz="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Roboto Medium"/>
              <a:buNone/>
              <a:defRPr sz="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Content with footer (B)">
  <p:cSld name="TITLE_1_2_2_2">
    <p:bg>
      <p:bgPr>
        <a:solidFill>
          <a:srgbClr val="080808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0" y="1421750"/>
            <a:ext cx="9144000" cy="3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type="title"/>
          </p:nvPr>
        </p:nvSpPr>
        <p:spPr>
          <a:xfrm>
            <a:off x="0" y="478825"/>
            <a:ext cx="9144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12"/>
          <p:cNvCxnSpPr/>
          <p:nvPr/>
        </p:nvCxnSpPr>
        <p:spPr>
          <a:xfrm>
            <a:off x="321300" y="4521975"/>
            <a:ext cx="8501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12"/>
          <p:cNvSpPr txBox="1"/>
          <p:nvPr>
            <p:ph idx="2" type="subTitle"/>
          </p:nvPr>
        </p:nvSpPr>
        <p:spPr>
          <a:xfrm>
            <a:off x="5715900" y="4636263"/>
            <a:ext cx="3106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Medium"/>
              <a:buNone/>
              <a:defRPr sz="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Medium"/>
              <a:buNone/>
              <a:defRPr sz="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Medium"/>
              <a:buNone/>
              <a:defRPr sz="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Medium"/>
              <a:buNone/>
              <a:defRPr sz="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Medium"/>
              <a:buNone/>
              <a:defRPr sz="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Medium"/>
              <a:buNone/>
              <a:defRPr sz="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Medium"/>
              <a:buNone/>
              <a:defRPr sz="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Medium"/>
              <a:buNone/>
              <a:defRPr sz="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Medium"/>
              <a:buNone/>
              <a:defRPr sz="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Content">
  <p:cSld name="TITLE_1_2_2_1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0" y="478825"/>
            <a:ext cx="9144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0" y="1421750"/>
            <a:ext cx="9144000" cy="3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●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○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■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●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○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■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●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○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Roboto"/>
              <a:buChar char="■"/>
              <a:defRPr sz="16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Content (B)">
  <p:cSld name="TITLE_1_2_2_1_1">
    <p:bg>
      <p:bgPr>
        <a:solidFill>
          <a:srgbClr val="080808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0" y="478825"/>
            <a:ext cx="9144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0" y="1421750"/>
            <a:ext cx="9144000" cy="3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Info Slide">
  <p:cSld name="TITLE_1_2_2_1_1_1">
    <p:bg>
      <p:bgPr>
        <a:solidFill>
          <a:srgbClr val="FFD96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0" y="1972650"/>
            <a:ext cx="91440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5"/>
          <p:cNvSpPr txBox="1"/>
          <p:nvPr/>
        </p:nvSpPr>
        <p:spPr>
          <a:xfrm>
            <a:off x="1273982" y="4655326"/>
            <a:ext cx="6620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Do not use this slide in your presentation, it's just a section break in this template</a:t>
            </a:r>
            <a:endParaRPr sz="1000">
              <a:solidFill>
                <a:srgbClr val="0808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Info Slide 1">
  <p:cSld name="TITLE_1_2_2_1_1_1_2">
    <p:bg>
      <p:bgPr>
        <a:solidFill>
          <a:srgbClr val="FFD966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1273982" y="4655326"/>
            <a:ext cx="6620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Do not use this slide in your presentation</a:t>
            </a:r>
            <a:endParaRPr sz="1000">
              <a:solidFill>
                <a:srgbClr val="0808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0" y="478825"/>
            <a:ext cx="9144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Quote">
  <p:cSld name="TITLE_1_2_2_1_1_1_1">
    <p:bg>
      <p:bgPr>
        <a:solidFill>
          <a:srgbClr val="080808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type="title"/>
          </p:nvPr>
        </p:nvSpPr>
        <p:spPr>
          <a:xfrm>
            <a:off x="534875" y="1266675"/>
            <a:ext cx="7462200" cy="19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939525" y="3404475"/>
            <a:ext cx="464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1_4">
    <p:bg>
      <p:bgPr>
        <a:solidFill>
          <a:srgbClr val="111517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-37" y="175440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-25" y="2992625"/>
            <a:ext cx="91440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5" name="Google Shape;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38" y="4669003"/>
            <a:ext cx="356325" cy="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2">
    <p:bg>
      <p:bgPr>
        <a:solidFill>
          <a:srgbClr val="11151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" name="Google Shape;7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38" y="4669003"/>
            <a:ext cx="356325" cy="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- Dark">
  <p:cSld name="TITLE_1_1_1">
    <p:bg>
      <p:bgPr>
        <a:solidFill>
          <a:srgbClr val="11151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>
            <a:lvl1pPr lv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072" y="4801573"/>
            <a:ext cx="256947" cy="1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Section Title (B-C)">
  <p:cSld name="TITLE_1_3">
    <p:bg>
      <p:bgPr>
        <a:solidFill>
          <a:srgbClr val="080808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0" y="1629901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TITLE_1_2_3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indent="-285750" lvl="0" marL="4572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○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■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○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■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○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■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11151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>
            <a:lvl1pPr lv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072" y="4801573"/>
            <a:ext cx="256947" cy="1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- White">
  <p:cSld name="TITLE_1_2_2_3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>
            <a:lvl1pPr lv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072" y="4801573"/>
            <a:ext cx="256947" cy="1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(W)">
  <p:cSld name="TITLE_1_2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0" y="1628177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5" name="Google Shape;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38" y="270178"/>
            <a:ext cx="356325" cy="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One line title + subtitle">
  <p:cSld name="TITLE_1_1">
    <p:bg>
      <p:bgPr>
        <a:solidFill>
          <a:srgbClr val="080808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0" y="1972650"/>
            <a:ext cx="91440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5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8" name="Google Shape;1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38" y="270178"/>
            <a:ext cx="356325" cy="16014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931250" y="3321625"/>
            <a:ext cx="5281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600"/>
              <a:buFont typeface="Roboto Medium"/>
              <a:buNone/>
              <a:defRPr sz="1600">
                <a:solidFill>
                  <a:srgbClr val="A6A6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One line title + subtitle (W)">
  <p:cSld name="TITLE_1_1_3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0" y="1972650"/>
            <a:ext cx="91440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5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2" name="Google Shape;2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38" y="270178"/>
            <a:ext cx="356325" cy="1601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"/>
          <p:cNvSpPr txBox="1"/>
          <p:nvPr>
            <p:ph idx="1" type="subTitle"/>
          </p:nvPr>
        </p:nvSpPr>
        <p:spPr>
          <a:xfrm>
            <a:off x="1931250" y="3321625"/>
            <a:ext cx="5281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wo line title + subtitle">
  <p:cSld name="TITLE_1_1_2">
    <p:bg>
      <p:bgPr>
        <a:solidFill>
          <a:srgbClr val="080808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0" y="1378100"/>
            <a:ext cx="91440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6" name="Google Shape;2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38" y="270178"/>
            <a:ext cx="356325" cy="16014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1931250" y="3668800"/>
            <a:ext cx="5281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600"/>
              <a:buFont typeface="Roboto Medium"/>
              <a:buNone/>
              <a:defRPr sz="1600">
                <a:solidFill>
                  <a:srgbClr val="A6A6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wo Line Title + Subtitle (W)">
  <p:cSld name="TITLE_1_1_2_1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0" y="1378100"/>
            <a:ext cx="91440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8080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0" name="Google Shape;3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38" y="270178"/>
            <a:ext cx="356325" cy="160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8"/>
          <p:cNvSpPr txBox="1"/>
          <p:nvPr>
            <p:ph idx="1" type="subTitle"/>
          </p:nvPr>
        </p:nvSpPr>
        <p:spPr>
          <a:xfrm>
            <a:off x="1931250" y="3668800"/>
            <a:ext cx="5281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Section title (B)">
  <p:cSld name="TITLE_1_1_2_1_1">
    <p:bg>
      <p:bgPr>
        <a:solidFill>
          <a:srgbClr val="080808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6386875" y="1378100"/>
            <a:ext cx="26169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50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2" type="title"/>
          </p:nvPr>
        </p:nvSpPr>
        <p:spPr>
          <a:xfrm>
            <a:off x="77675" y="1324425"/>
            <a:ext cx="61482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5" name="Google Shape;3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Section title (W)">
  <p:cSld name="TITLE_1_1_2_1_1_1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6386875" y="1378100"/>
            <a:ext cx="26169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5000">
                <a:solidFill>
                  <a:srgbClr val="A6A6A6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10"/>
          <p:cNvSpPr txBox="1"/>
          <p:nvPr>
            <p:ph idx="2" type="title"/>
          </p:nvPr>
        </p:nvSpPr>
        <p:spPr>
          <a:xfrm>
            <a:off x="77675" y="1324425"/>
            <a:ext cx="61482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11517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11517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11517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11517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11517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11517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11517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11517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11517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9" name="Google Shape;3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307" y="4747598"/>
            <a:ext cx="256947" cy="1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8080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wiftuifieldguide.com/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swiftuifieldguide.com/" TargetMode="External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wiftuifieldguide.com/" TargetMode="External"/><Relationship Id="rId4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gif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gif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gif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gif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</p:spPr>
        <p:txBody>
          <a:bodyPr anchorCtr="0" anchor="ctr" bIns="0" lIns="457200" spcFirstLastPara="1" rIns="45720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GRAPHIC ELEMENTS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Ability to wrap in another view </a:t>
            </a:r>
            <a:br>
              <a:rPr lang="en" sz="1300"/>
            </a:br>
            <a:r>
              <a:rPr lang="en" sz="1300"/>
              <a:t>and override behaviour of given content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Reduces code duplication by grouping frequently</a:t>
            </a:r>
            <a:br>
              <a:rPr lang="en" sz="1300"/>
            </a:br>
            <a:r>
              <a:rPr lang="en" sz="1300"/>
              <a:t>used modifiers together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Ability to encapsulate property wrappers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@State, @Binding, etc…</a:t>
            </a:r>
            <a:endParaRPr sz="1300"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MODIFIERS</a:t>
            </a:r>
            <a:endParaRPr/>
          </a:p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34800"/>
            <a:ext cx="3664501" cy="17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928450"/>
            <a:ext cx="1798375" cy="3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Ability to wrap in another view </a:t>
            </a:r>
            <a:br>
              <a:rPr lang="en" sz="1300"/>
            </a:br>
            <a:r>
              <a:rPr lang="en" sz="1300"/>
              <a:t>and override behaviour of given content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Reduces code duplication by grouping frequently</a:t>
            </a:r>
            <a:br>
              <a:rPr lang="en" sz="1300"/>
            </a:br>
            <a:r>
              <a:rPr lang="en" sz="1300"/>
              <a:t>used modifiers together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Ability to encapsulate property wrappers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@State, @Binding, etc…</a:t>
            </a:r>
            <a:endParaRPr sz="1300"/>
          </a:p>
        </p:txBody>
      </p:sp>
      <p:sp>
        <p:nvSpPr>
          <p:cNvPr id="169" name="Google Shape;169;p33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MODIFIERS</a:t>
            </a:r>
            <a:endParaRPr/>
          </a:p>
        </p:txBody>
      </p:sp>
      <p:sp>
        <p:nvSpPr>
          <p:cNvPr id="170" name="Google Shape;170;p3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34800"/>
            <a:ext cx="3664501" cy="17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928450"/>
            <a:ext cx="1798375" cy="3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 rotWithShape="1">
          <a:blip r:embed="rId5">
            <a:alphaModFix/>
          </a:blip>
          <a:srcRect b="4425" l="0" r="0" t="0"/>
          <a:stretch/>
        </p:blipFill>
        <p:spPr>
          <a:xfrm>
            <a:off x="4572000" y="2691950"/>
            <a:ext cx="2384624" cy="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3875" y="3917100"/>
            <a:ext cx="1762275" cy="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Ability to wrap in another view </a:t>
            </a:r>
            <a:br>
              <a:rPr lang="en" sz="1300"/>
            </a:br>
            <a:r>
              <a:rPr lang="en" sz="1300"/>
              <a:t>and override behaviour of given content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Reduces code duplication by grouping frequently</a:t>
            </a:r>
            <a:br>
              <a:rPr lang="en" sz="1300"/>
            </a:br>
            <a:r>
              <a:rPr lang="en" sz="1300"/>
              <a:t>used modifiers together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Ability to encapsulate property wrappers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@State, @Binding, etc…</a:t>
            </a:r>
            <a:endParaRPr sz="1300"/>
          </a:p>
        </p:txBody>
      </p:sp>
      <p:sp>
        <p:nvSpPr>
          <p:cNvPr id="180" name="Google Shape;180;p34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MODIFIERS</a:t>
            </a:r>
            <a:endParaRPr/>
          </a:p>
        </p:txBody>
      </p:sp>
      <p:sp>
        <p:nvSpPr>
          <p:cNvPr id="181" name="Google Shape;181;p34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49825"/>
            <a:ext cx="3400724" cy="23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Modifier for overwriting default style of basic SwiftUI components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.buttonStyle, .labelStyle, .toggleStyle, .pickerStyle (not customizable) 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Reduces code duplication by reusing styles across views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Enhances maintainability of large apps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Creates a unified design for a consistent and improved UX</a:t>
            </a:r>
            <a:endParaRPr sz="1300"/>
          </a:p>
        </p:txBody>
      </p:sp>
      <p:sp>
        <p:nvSpPr>
          <p:cNvPr id="188" name="Google Shape;188;p35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STYLES</a:t>
            </a:r>
            <a:endParaRPr/>
          </a:p>
        </p:txBody>
      </p:sp>
      <p:sp>
        <p:nvSpPr>
          <p:cNvPr id="189" name="Google Shape;189;p3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75" y="2992025"/>
            <a:ext cx="5440449" cy="13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Basic layout containers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VStack, HStack, ZStack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Identify primitive elements </a:t>
            </a:r>
            <a:br>
              <a:rPr lang="en" sz="1300"/>
            </a:br>
            <a:r>
              <a:rPr lang="en" sz="1300"/>
              <a:t>and then group into containers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Before coding, consider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Potential new features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Development time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Separation of concerns </a:t>
            </a:r>
            <a:br>
              <a:rPr lang="en" sz="1300"/>
            </a:br>
            <a:r>
              <a:rPr lang="en" sz="1300"/>
              <a:t>(view models for UI components</a:t>
            </a:r>
            <a:br>
              <a:rPr lang="en" sz="1300"/>
            </a:br>
            <a:r>
              <a:rPr lang="en" sz="1300"/>
              <a:t>not for entire screens)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Complex layouts with </a:t>
            </a:r>
            <a:r>
              <a:rPr lang="en" sz="1300">
                <a:solidFill>
                  <a:srgbClr val="EF0D33"/>
                </a:solidFill>
              </a:rPr>
              <a:t>Layout protocol</a:t>
            </a:r>
            <a:endParaRPr sz="1300">
              <a:solidFill>
                <a:srgbClr val="EF0D33"/>
              </a:solidFill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FlowLayout etc…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More about this at </a:t>
            </a: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https://www.swiftuifieldguide.com</a:t>
            </a:r>
            <a:endParaRPr sz="1300"/>
          </a:p>
        </p:txBody>
      </p:sp>
      <p:sp>
        <p:nvSpPr>
          <p:cNvPr id="196" name="Google Shape;196;p36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197" name="Google Shape;197;p3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812" y="1880395"/>
            <a:ext cx="4014400" cy="138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00" y="152400"/>
            <a:ext cx="16459203" cy="1152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b="0" l="89" r="89" t="0"/>
          <a:stretch/>
        </p:blipFill>
        <p:spPr>
          <a:xfrm>
            <a:off x="1109500" y="152400"/>
            <a:ext cx="16459203" cy="1152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 rotWithShape="1">
          <a:blip r:embed="rId3">
            <a:alphaModFix/>
          </a:blip>
          <a:srcRect b="0" l="89" r="89" t="0"/>
          <a:stretch/>
        </p:blipFill>
        <p:spPr>
          <a:xfrm>
            <a:off x="1109500" y="152400"/>
            <a:ext cx="16459203" cy="1152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3">
            <a:alphaModFix/>
          </a:blip>
          <a:srcRect b="0" l="89" r="89" t="0"/>
          <a:stretch/>
        </p:blipFill>
        <p:spPr>
          <a:xfrm>
            <a:off x="1109500" y="-960120"/>
            <a:ext cx="16459203" cy="1152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 rotWithShape="1">
          <a:blip r:embed="rId3">
            <a:alphaModFix/>
          </a:blip>
          <a:srcRect b="0" l="89" r="89" t="0"/>
          <a:stretch/>
        </p:blipFill>
        <p:spPr>
          <a:xfrm>
            <a:off x="747300" y="327750"/>
            <a:ext cx="9727524" cy="680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24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00" y="152400"/>
            <a:ext cx="69249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43"/>
          <p:cNvPicPr preferRelativeResize="0"/>
          <p:nvPr/>
        </p:nvPicPr>
        <p:blipFill rotWithShape="1">
          <a:blip r:embed="rId3">
            <a:alphaModFix/>
          </a:blip>
          <a:srcRect b="39" l="0" r="0" t="29"/>
          <a:stretch/>
        </p:blipFill>
        <p:spPr>
          <a:xfrm>
            <a:off x="1109500" y="152400"/>
            <a:ext cx="69249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Basic layout containers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VStack, HStack, ZStack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Identify primitive elements </a:t>
            </a:r>
            <a:br>
              <a:rPr lang="en" sz="1300"/>
            </a:br>
            <a:r>
              <a:rPr lang="en" sz="1300"/>
              <a:t>and then group into containers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Before coding, consider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Potential new features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Development time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Separation of concerns </a:t>
            </a:r>
            <a:br>
              <a:rPr lang="en" sz="1300"/>
            </a:br>
            <a:r>
              <a:rPr lang="en" sz="1300"/>
              <a:t>(view models for UI components</a:t>
            </a:r>
            <a:br>
              <a:rPr lang="en" sz="1300"/>
            </a:br>
            <a:r>
              <a:rPr lang="en" sz="1300"/>
              <a:t>not for entire screens)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Complex layouts with </a:t>
            </a:r>
            <a:r>
              <a:rPr lang="en" sz="1300">
                <a:solidFill>
                  <a:srgbClr val="EF0D33"/>
                </a:solidFill>
              </a:rPr>
              <a:t>Layout protocol</a:t>
            </a:r>
            <a:endParaRPr sz="1300">
              <a:solidFill>
                <a:srgbClr val="EF0D33"/>
              </a:solidFill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FlowLayout etc…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More about this at </a:t>
            </a: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https://www.swiftuifieldguide.com</a:t>
            </a:r>
            <a:endParaRPr sz="1300"/>
          </a:p>
        </p:txBody>
      </p:sp>
      <p:sp>
        <p:nvSpPr>
          <p:cNvPr id="246" name="Google Shape;246;p44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47" name="Google Shape;247;p44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275" y="1748725"/>
            <a:ext cx="4402574" cy="21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Basic layout containers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VStack, HStack, ZStack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Identify primitive elements </a:t>
            </a:r>
            <a:br>
              <a:rPr lang="en" sz="1300"/>
            </a:br>
            <a:r>
              <a:rPr lang="en" sz="1300"/>
              <a:t>and then group into containers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Before coding, consider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Potential new features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Development time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Separation of concerns </a:t>
            </a:r>
            <a:br>
              <a:rPr lang="en" sz="1300"/>
            </a:br>
            <a:r>
              <a:rPr lang="en" sz="1300"/>
              <a:t>(view models for UI components</a:t>
            </a:r>
            <a:br>
              <a:rPr lang="en" sz="1300"/>
            </a:br>
            <a:r>
              <a:rPr lang="en" sz="1300"/>
              <a:t>not for entire screens)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Complex layouts with </a:t>
            </a:r>
            <a:r>
              <a:rPr lang="en" sz="1300">
                <a:solidFill>
                  <a:srgbClr val="EF0D33"/>
                </a:solidFill>
              </a:rPr>
              <a:t>Layout protocol</a:t>
            </a:r>
            <a:endParaRPr sz="1300">
              <a:solidFill>
                <a:srgbClr val="EF0D33"/>
              </a:solidFill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FlowLayout etc…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More about this at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https://www.swiftuifieldguide.com</a:t>
            </a:r>
            <a:endParaRPr sz="1300"/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55" name="Google Shape;255;p4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675" y="1350125"/>
            <a:ext cx="4792373" cy="2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when basic containers aren’t enough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Own coordinate system for precise </a:t>
            </a:r>
            <a:br>
              <a:rPr lang="en" sz="1300"/>
            </a:br>
            <a:r>
              <a:rPr lang="en" sz="1300"/>
              <a:t>layout control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Reads proposed size by parent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e.g., setting text width to 1/4 of screen </a:t>
            </a:r>
            <a:endParaRPr sz="13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2" name="Google Shape;262;p46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GEOMETRYREADER</a:t>
            </a:r>
            <a:endParaRPr/>
          </a:p>
        </p:txBody>
      </p:sp>
      <p:sp>
        <p:nvSpPr>
          <p:cNvPr id="263" name="Google Shape;263;p4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815" y="559375"/>
            <a:ext cx="2400386" cy="40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313" y="384513"/>
            <a:ext cx="2018500" cy="43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change in value is continuous, not discrete.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Instead of shift 1 (true) to 0 (false),</a:t>
            </a:r>
            <a:br>
              <a:rPr lang="en" sz="1300"/>
            </a:br>
            <a:r>
              <a:rPr lang="en" sz="1300"/>
              <a:t> the value gradually decreases.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Example: Instead of moving from 1 → 0,</a:t>
            </a:r>
            <a:br>
              <a:rPr lang="en" sz="1300"/>
            </a:br>
            <a:r>
              <a:rPr lang="en" sz="1300"/>
              <a:t> the value transitions smoothly, e.g., 1 → 0.9 → 0.8 → … → 0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Timing curve of animation is adjustable</a:t>
            </a:r>
            <a:endParaRPr sz="1300"/>
          </a:p>
        </p:txBody>
      </p:sp>
      <p:sp>
        <p:nvSpPr>
          <p:cNvPr id="271" name="Google Shape;271;p47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</p:txBody>
      </p:sp>
      <p:sp>
        <p:nvSpPr>
          <p:cNvPr id="272" name="Google Shape;272;p4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25" y="2921650"/>
            <a:ext cx="4518801" cy="17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</p:txBody>
      </p:sp>
      <p:sp>
        <p:nvSpPr>
          <p:cNvPr id="279" name="Google Shape;279;p4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588" y="849825"/>
            <a:ext cx="5144817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BEZIERPATH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49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4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Custom shapes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Eg. Map regions</a:t>
            </a:r>
            <a:endParaRPr sz="1300"/>
          </a:p>
        </p:txBody>
      </p:sp>
      <p:sp>
        <p:nvSpPr>
          <p:cNvPr id="293" name="Google Shape;293;p5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</a:t>
            </a:r>
            <a:endParaRPr/>
          </a:p>
        </p:txBody>
      </p:sp>
      <p:sp>
        <p:nvSpPr>
          <p:cNvPr id="294" name="Google Shape;294;p5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62" y="1888638"/>
            <a:ext cx="3633101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498" y="415238"/>
            <a:ext cx="1990125" cy="431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Custom shapes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Eg. Map regions</a:t>
            </a:r>
            <a:endParaRPr sz="1300"/>
          </a:p>
        </p:txBody>
      </p:sp>
      <p:sp>
        <p:nvSpPr>
          <p:cNvPr id="302" name="Google Shape;302;p51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</a:t>
            </a:r>
            <a:endParaRPr/>
          </a:p>
        </p:txBody>
      </p:sp>
      <p:sp>
        <p:nvSpPr>
          <p:cNvPr id="303" name="Google Shape;303;p5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62" y="1888638"/>
            <a:ext cx="3633101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498" y="415238"/>
            <a:ext cx="1990125" cy="431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High-level graphics frameworks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Abstracted from hardware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Handles complex tasks behind the scenes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Easier for developers to use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i="1" lang="en" sz="1300"/>
              <a:t>Examples: UIKit, SwiftUI, RealityKit, ARKit, SpriteKit</a:t>
            </a:r>
            <a:endParaRPr i="1"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Low-level graphics frameworks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Closer to hardware, with more control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Optimized for memory, performance, and resources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i="1" lang="en" sz="1300"/>
              <a:t>Examples: Core Graphics, Metal</a:t>
            </a:r>
            <a:endParaRPr i="1" sz="1300"/>
          </a:p>
        </p:txBody>
      </p:sp>
      <p:sp>
        <p:nvSpPr>
          <p:cNvPr id="107" name="Google Shape;107;p25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</a:t>
            </a:r>
            <a:endParaRPr/>
          </a:p>
        </p:txBody>
      </p:sp>
      <p:sp>
        <p:nvSpPr>
          <p:cNvPr id="311" name="Google Shape;311;p5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52" title="Screenshot 2025-09-23 at 15.07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" y="1023925"/>
            <a:ext cx="4604200" cy="19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title="Screenshot 2025-09-23 at 15.09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</a:t>
            </a:r>
            <a:endParaRPr/>
          </a:p>
        </p:txBody>
      </p:sp>
      <p:sp>
        <p:nvSpPr>
          <p:cNvPr id="319" name="Google Shape;319;p5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53" title="Screenshot 2025-09-23 at 15.08.1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3" title="Screenshot 2025-09-23 at 15.14.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75" y="1018588"/>
            <a:ext cx="43719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</a:t>
            </a:r>
            <a:endParaRPr/>
          </a:p>
        </p:txBody>
      </p:sp>
      <p:sp>
        <p:nvSpPr>
          <p:cNvPr id="327" name="Google Shape;327;p54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54" title="Screenshot 2025-09-23 at 15.09.1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4" title="Screenshot 2025-09-23 at 15.16.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75" y="1059225"/>
            <a:ext cx="53149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</a:t>
            </a:r>
            <a:endParaRPr/>
          </a:p>
        </p:txBody>
      </p:sp>
      <p:sp>
        <p:nvSpPr>
          <p:cNvPr id="335" name="Google Shape;335;p5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55" title="Screenshot 2025-09-23 at 15.18.5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 title="Screenshot 2025-09-23 at 15.16.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75" y="1059225"/>
            <a:ext cx="53149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CURVE1</a:t>
            </a:r>
            <a:endParaRPr/>
          </a:p>
        </p:txBody>
      </p:sp>
      <p:sp>
        <p:nvSpPr>
          <p:cNvPr id="343" name="Google Shape;343;p5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56" title="Screenshot 2025-09-23 at 15.09.1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6" title="Screenshot 2025-09-23 at 15.21.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75" y="1059225"/>
            <a:ext cx="5083775" cy="24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CURVE1</a:t>
            </a:r>
            <a:endParaRPr/>
          </a:p>
        </p:txBody>
      </p:sp>
      <p:sp>
        <p:nvSpPr>
          <p:cNvPr id="351" name="Google Shape;351;p5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7" title="Screenshot 2025-09-23 at 15.21.2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 title="Screenshot 2025-09-23 at 15.21.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75" y="1059225"/>
            <a:ext cx="5083775" cy="24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CURVE1</a:t>
            </a:r>
            <a:endParaRPr/>
          </a:p>
        </p:txBody>
      </p:sp>
      <p:sp>
        <p:nvSpPr>
          <p:cNvPr id="359" name="Google Shape;359;p5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58" title="Screen Recording 2025-09-23 at 15.23.52.gif"/>
          <p:cNvPicPr preferRelativeResize="0"/>
          <p:nvPr/>
        </p:nvPicPr>
        <p:blipFill rotWithShape="1">
          <a:blip r:embed="rId3">
            <a:alphaModFix/>
          </a:blip>
          <a:srcRect b="0" l="149" r="159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8" title="Screenshot 2025-09-23 at 15.21.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75" y="1059225"/>
            <a:ext cx="5083775" cy="24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CURVE2</a:t>
            </a:r>
            <a:endParaRPr/>
          </a:p>
        </p:txBody>
      </p:sp>
      <p:sp>
        <p:nvSpPr>
          <p:cNvPr id="367" name="Google Shape;367;p5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59" title="Screenshot 2025-09-23 at 15.09.1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9" title="Screenshot 2025-09-23 at 15.28.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98" y="1002225"/>
            <a:ext cx="3721325" cy="37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CURVE2</a:t>
            </a:r>
            <a:endParaRPr/>
          </a:p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60" title="Screenshot 2025-09-23 at 15.26.2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0" title="Screenshot 2025-09-23 at 15.28.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98" y="1002225"/>
            <a:ext cx="3721325" cy="37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CURVE2</a:t>
            </a:r>
            <a:endParaRPr/>
          </a:p>
        </p:txBody>
      </p:sp>
      <p:sp>
        <p:nvSpPr>
          <p:cNvPr id="383" name="Google Shape;383;p6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61" title="Screen Recording 2025-09-23 at 15.26.43.gif"/>
          <p:cNvPicPr preferRelativeResize="0"/>
          <p:nvPr/>
        </p:nvPicPr>
        <p:blipFill rotWithShape="1">
          <a:blip r:embed="rId3">
            <a:alphaModFix/>
          </a:blip>
          <a:srcRect b="0" l="149" r="159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1" title="Screenshot 2025-09-23 at 15.28.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98" y="1002225"/>
            <a:ext cx="3721325" cy="37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SWIFTUI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CURVE3</a:t>
            </a:r>
            <a:endParaRPr/>
          </a:p>
        </p:txBody>
      </p:sp>
      <p:sp>
        <p:nvSpPr>
          <p:cNvPr id="391" name="Google Shape;391;p6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62" title="Screenshot 2025-09-23 at 15.09.1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2" title="Screenshot 2025-09-23 at 15.59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25" y="887275"/>
            <a:ext cx="3112427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CURVE3</a:t>
            </a:r>
            <a:endParaRPr/>
          </a:p>
        </p:txBody>
      </p:sp>
      <p:sp>
        <p:nvSpPr>
          <p:cNvPr id="399" name="Google Shape;399;p6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63" title="Screenshot 2025-09-23 at 15.59.3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3" title="Screenshot 2025-09-23 at 15.59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25" y="887275"/>
            <a:ext cx="3112427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CURVE3</a:t>
            </a:r>
            <a:endParaRPr/>
          </a:p>
        </p:txBody>
      </p:sp>
      <p:sp>
        <p:nvSpPr>
          <p:cNvPr id="407" name="Google Shape;407;p64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64" title="Screen Recording 2025-09-23 at 16.00.17.gif"/>
          <p:cNvPicPr preferRelativeResize="0"/>
          <p:nvPr/>
        </p:nvPicPr>
        <p:blipFill rotWithShape="1">
          <a:blip r:embed="rId3">
            <a:alphaModFix/>
          </a:blip>
          <a:srcRect b="0" l="149" r="159" t="0"/>
          <a:stretch/>
        </p:blipFill>
        <p:spPr>
          <a:xfrm>
            <a:off x="5270275" y="1002225"/>
            <a:ext cx="3721325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4" title="Screenshot 2025-09-23 at 15.59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25" y="887275"/>
            <a:ext cx="3112427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SPRITEKIT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5" name="Google Shape;415;p65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6" name="Google Shape;416;p6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Ideal for building both 2D games and animations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Supports realistic object behavior </a:t>
            </a:r>
            <a:br>
              <a:rPr lang="en" sz="1300"/>
            </a:br>
            <a:r>
              <a:rPr lang="en" sz="1300"/>
              <a:t>for smooth animations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Physics (gravitation, object interaction)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Lighting / shadows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Optimized for Apple devices</a:t>
            </a:r>
            <a:endParaRPr sz="1300"/>
          </a:p>
        </p:txBody>
      </p:sp>
      <p:sp>
        <p:nvSpPr>
          <p:cNvPr id="422" name="Google Shape;422;p66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SPRITEKIT</a:t>
            </a:r>
            <a:endParaRPr/>
          </a:p>
        </p:txBody>
      </p:sp>
      <p:sp>
        <p:nvSpPr>
          <p:cNvPr id="423" name="Google Shape;423;p6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661" y="2571750"/>
            <a:ext cx="5340163" cy="19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Ideal for building both 2D </a:t>
            </a:r>
            <a:br>
              <a:rPr lang="en" sz="1300"/>
            </a:br>
            <a:r>
              <a:rPr lang="en" sz="1300"/>
              <a:t>games and animations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Supports realistic object behavior </a:t>
            </a:r>
            <a:br>
              <a:rPr lang="en" sz="1300"/>
            </a:br>
            <a:r>
              <a:rPr lang="en" sz="1300"/>
              <a:t>for smooth animations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Physics (gravitation, object interaction)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Lighting / shadows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Optimized for Apple devices</a:t>
            </a:r>
            <a:endParaRPr sz="1300"/>
          </a:p>
        </p:txBody>
      </p:sp>
      <p:sp>
        <p:nvSpPr>
          <p:cNvPr id="430" name="Google Shape;430;p67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SPRITEKIT</a:t>
            </a:r>
            <a:endParaRPr/>
          </a:p>
        </p:txBody>
      </p:sp>
      <p:sp>
        <p:nvSpPr>
          <p:cNvPr id="431" name="Google Shape;431;p6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178" y="0"/>
            <a:ext cx="23733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053" y="0"/>
            <a:ext cx="23733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LOW-LEVEL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9" name="Google Shape;439;p68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0" name="Google Shape;440;p6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Used for 2D vector graphics 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Working directly with paths, shapes, colors, and images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Heavily integrated into higher-level frameworks 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Essential data types like CGFloat, CGSize, CGColor (reduction of type conversions)</a:t>
            </a:r>
            <a:endParaRPr sz="1300"/>
          </a:p>
        </p:txBody>
      </p:sp>
      <p:sp>
        <p:nvSpPr>
          <p:cNvPr id="446" name="Google Shape;446;p69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GRAPHICS</a:t>
            </a:r>
            <a:endParaRPr/>
          </a:p>
        </p:txBody>
      </p:sp>
      <p:sp>
        <p:nvSpPr>
          <p:cNvPr id="447" name="Google Shape;447;p6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Low-level graphics API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Customization of elements is done by shaders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GPU programs for high-performance graphics</a:t>
            </a:r>
            <a:br>
              <a:rPr lang="en" sz="1300"/>
            </a:br>
            <a:r>
              <a:rPr lang="en" sz="1300"/>
              <a:t>and parallel data processing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Provides direct access to the GPU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Designed for maximum graphics performance</a:t>
            </a:r>
            <a:br>
              <a:rPr lang="en" sz="1300"/>
            </a:br>
            <a:r>
              <a:rPr lang="en" sz="1300"/>
              <a:t>and optimized for Apple hardware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Unlike OpenGL, it is built to reduce CPU overhead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Applications: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Game graphics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Machine learning</a:t>
            </a:r>
            <a:endParaRPr sz="1300"/>
          </a:p>
        </p:txBody>
      </p:sp>
      <p:sp>
        <p:nvSpPr>
          <p:cNvPr id="453" name="Google Shape;453;p7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</a:t>
            </a:r>
            <a:endParaRPr/>
          </a:p>
        </p:txBody>
      </p:sp>
      <p:sp>
        <p:nvSpPr>
          <p:cNvPr id="454" name="Google Shape;454;p7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61" y="527325"/>
            <a:ext cx="3210464" cy="400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Try handling individual pixels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with swiftUI </a:t>
            </a:r>
            <a:endParaRPr sz="1300"/>
          </a:p>
        </p:txBody>
      </p:sp>
      <p:sp>
        <p:nvSpPr>
          <p:cNvPr id="461" name="Google Shape;461;p71"/>
          <p:cNvSpPr txBox="1"/>
          <p:nvPr>
            <p:ph type="title"/>
          </p:nvPr>
        </p:nvSpPr>
        <p:spPr>
          <a:xfrm>
            <a:off x="0" y="50867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 EXAMPLES</a:t>
            </a:r>
            <a:endParaRPr/>
          </a:p>
        </p:txBody>
      </p:sp>
      <p:sp>
        <p:nvSpPr>
          <p:cNvPr id="462" name="Google Shape;462;p7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p71" title="946ed734-cec3-4252-afe3-088366d1d155_854x480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454" y="1095175"/>
            <a:ext cx="5926771" cy="33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Mostly UIKit under the hood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Interoperability UIKit &lt;-&gt; SwiftUI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SwiftUI to UIKit: UIHostingController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UIKit to SwiftUI: UIViewRepresentable 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Less code, more clarity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Declarative approach for defining view behavior</a:t>
            </a:r>
            <a:br>
              <a:rPr lang="en" sz="1300"/>
            </a:br>
            <a:r>
              <a:rPr lang="en" sz="1300"/>
              <a:t>using view modifiers</a:t>
            </a:r>
            <a:endParaRPr sz="1300"/>
          </a:p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SWIFTUI</a:t>
            </a:r>
            <a:endParaRPr/>
          </a:p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613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/>
          <p:nvPr>
            <p:ph type="title"/>
          </p:nvPr>
        </p:nvSpPr>
        <p:spPr>
          <a:xfrm>
            <a:off x="-37" y="1754400"/>
            <a:ext cx="9144000" cy="2196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69" name="Google Shape;469;p72"/>
          <p:cNvSpPr txBox="1"/>
          <p:nvPr>
            <p:ph idx="1" type="body"/>
          </p:nvPr>
        </p:nvSpPr>
        <p:spPr>
          <a:xfrm>
            <a:off x="-25" y="2992625"/>
            <a:ext cx="91440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Vidovič, R</a:t>
            </a:r>
            <a:r>
              <a:rPr lang="en"/>
              <a:t>ó</a:t>
            </a:r>
            <a:r>
              <a:rPr lang="en"/>
              <a:t>bert Oravec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72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3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</p:spPr>
        <p:txBody>
          <a:bodyPr anchorCtr="0" anchor="ctr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Mostly UIKit under the hood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Interoperability UIKit &lt;-&gt; SwiftUI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SwiftUI to UIKit: UIHostingController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UIKit to SwiftUI: UIViewRepresentable 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Less code, more clarity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Declarative approach for defining view behavior</a:t>
            </a:r>
            <a:br>
              <a:rPr lang="en" sz="1300"/>
            </a:br>
            <a:r>
              <a:rPr lang="en" sz="1300"/>
              <a:t>using view modifiers</a:t>
            </a:r>
            <a:endParaRPr sz="1300"/>
          </a:p>
        </p:txBody>
      </p:sp>
      <p:sp>
        <p:nvSpPr>
          <p:cNvPr id="129" name="Google Shape;129;p28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SWIFTUI</a:t>
            </a:r>
            <a:endParaRPr/>
          </a:p>
        </p:txBody>
      </p:sp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912" y="1166313"/>
            <a:ext cx="4044201" cy="281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Mostly UIKit under the hood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Interoperability UIKit &lt;-&gt; SwiftUI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SwiftUI to UIKit: UIHostingController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UIKit to SwiftUI: UIViewRepresentable 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Less code, more clarity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Declarative approach for defining view behavior</a:t>
            </a:r>
            <a:br>
              <a:rPr lang="en" sz="1300"/>
            </a:br>
            <a:r>
              <a:rPr lang="en" sz="1300"/>
              <a:t>using view modifiers</a:t>
            </a:r>
            <a:endParaRPr sz="1300"/>
          </a:p>
        </p:txBody>
      </p:sp>
      <p:sp>
        <p:nvSpPr>
          <p:cNvPr id="137" name="Google Shape;137;p29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SWIFTUI</a:t>
            </a:r>
            <a:endParaRPr/>
          </a:p>
        </p:txBody>
      </p:sp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488" y="2050399"/>
            <a:ext cx="2797050" cy="10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Mostly UIKit under the hood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Interoperability UIKit &lt;-&gt; SwiftUI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SwiftUI to UIKit: UIHostingController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UIKit to SwiftUI: UIViewRepresentable 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Less code, more clarity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Declarative approach for defining view behavior</a:t>
            </a:r>
            <a:br>
              <a:rPr lang="en" sz="1300"/>
            </a:br>
            <a:r>
              <a:rPr lang="en" sz="1300"/>
              <a:t>using view modifiers</a:t>
            </a:r>
            <a:endParaRPr sz="1300"/>
          </a:p>
        </p:txBody>
      </p:sp>
      <p:sp>
        <p:nvSpPr>
          <p:cNvPr id="145" name="Google Shape;145;p3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SWIFTUI</a:t>
            </a:r>
            <a:endParaRPr/>
          </a:p>
        </p:txBody>
      </p:sp>
      <p:sp>
        <p:nvSpPr>
          <p:cNvPr id="146" name="Google Shape;146;p3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038" y="2041100"/>
            <a:ext cx="3857950" cy="10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 Adds behavior to common properties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managing, observing, or validating data, without cluttering code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Types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@State – Manages local view state. Change triggers redrawing view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@Binding – Shares state between parent and child views. Change triggers redrawing view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@Environment – Accesses shared environment data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@StateObject/@ObservedObject: – Tracks observable objects shared across views</a:t>
            </a:r>
            <a:endParaRPr sz="1300"/>
          </a:p>
        </p:txBody>
      </p:sp>
      <p:sp>
        <p:nvSpPr>
          <p:cNvPr id="153" name="Google Shape;153;p31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WRAPPERS</a:t>
            </a:r>
            <a:endParaRPr/>
          </a:p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V">
  <a:themeElements>
    <a:clrScheme name="Simple Light">
      <a:dk1>
        <a:srgbClr val="A6A6A6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